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46"/>
  </p:handoutMasterIdLst>
  <p:sldIdLst>
    <p:sldId id="272" r:id="rId2"/>
    <p:sldId id="293" r:id="rId3"/>
    <p:sldId id="305" r:id="rId4"/>
    <p:sldId id="279" r:id="rId5"/>
    <p:sldId id="267" r:id="rId6"/>
    <p:sldId id="286" r:id="rId7"/>
    <p:sldId id="284" r:id="rId8"/>
    <p:sldId id="290" r:id="rId9"/>
    <p:sldId id="307" r:id="rId10"/>
    <p:sldId id="274" r:id="rId11"/>
    <p:sldId id="311" r:id="rId12"/>
    <p:sldId id="312" r:id="rId13"/>
    <p:sldId id="315" r:id="rId14"/>
    <p:sldId id="268" r:id="rId15"/>
    <p:sldId id="289" r:id="rId16"/>
    <p:sldId id="308" r:id="rId17"/>
    <p:sldId id="313" r:id="rId18"/>
    <p:sldId id="276" r:id="rId19"/>
    <p:sldId id="316" r:id="rId20"/>
    <p:sldId id="317" r:id="rId21"/>
    <p:sldId id="318" r:id="rId22"/>
    <p:sldId id="298" r:id="rId23"/>
    <p:sldId id="299" r:id="rId24"/>
    <p:sldId id="271" r:id="rId25"/>
    <p:sldId id="270" r:id="rId26"/>
    <p:sldId id="314" r:id="rId27"/>
    <p:sldId id="280" r:id="rId28"/>
    <p:sldId id="291" r:id="rId29"/>
    <p:sldId id="282" r:id="rId30"/>
    <p:sldId id="285" r:id="rId31"/>
    <p:sldId id="259" r:id="rId32"/>
    <p:sldId id="260" r:id="rId33"/>
    <p:sldId id="294" r:id="rId34"/>
    <p:sldId id="262" r:id="rId35"/>
    <p:sldId id="296" r:id="rId36"/>
    <p:sldId id="265" r:id="rId37"/>
    <p:sldId id="295" r:id="rId38"/>
    <p:sldId id="269" r:id="rId39"/>
    <p:sldId id="300" r:id="rId40"/>
    <p:sldId id="301" r:id="rId41"/>
    <p:sldId id="292" r:id="rId42"/>
    <p:sldId id="304" r:id="rId43"/>
    <p:sldId id="278" r:id="rId44"/>
    <p:sldId id="277" r:id="rId4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88123" autoAdjust="0"/>
  </p:normalViewPr>
  <p:slideViewPr>
    <p:cSldViewPr>
      <p:cViewPr varScale="1">
        <p:scale>
          <a:sx n="101" d="100"/>
          <a:sy n="101" d="100"/>
        </p:scale>
        <p:origin x="94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648" y="6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E91B2C0A-290E-4894-95F6-ACB4656E58E0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6F93007-0AC8-490F-8E20-011DAA697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18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ED321C-1158-4332-9E28-4263A2CF17E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9FA7A1-5138-4218-8E3D-D5390F819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321C-1158-4332-9E28-4263A2CF17E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A7A1-5138-4218-8E3D-D5390F819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321C-1158-4332-9E28-4263A2CF17E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A7A1-5138-4218-8E3D-D5390F819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321C-1158-4332-9E28-4263A2CF17E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A7A1-5138-4218-8E3D-D5390F819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321C-1158-4332-9E28-4263A2CF17E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A7A1-5138-4218-8E3D-D5390F819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321C-1158-4332-9E28-4263A2CF17E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A7A1-5138-4218-8E3D-D5390F819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321C-1158-4332-9E28-4263A2CF17E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A7A1-5138-4218-8E3D-D5390F819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321C-1158-4332-9E28-4263A2CF17E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A7A1-5138-4218-8E3D-D5390F819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321C-1158-4332-9E28-4263A2CF17E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A7A1-5138-4218-8E3D-D5390F819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BCED321C-1158-4332-9E28-4263A2CF17E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A7A1-5138-4218-8E3D-D5390F819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ED321C-1158-4332-9E28-4263A2CF17E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9FA7A1-5138-4218-8E3D-D5390F819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ED321C-1158-4332-9E28-4263A2CF17E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9FA7A1-5138-4218-8E3D-D5390F819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996440" y="1752600"/>
            <a:ext cx="7772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COLLEGE INFORMATION </a:t>
            </a:r>
            <a:r>
              <a:rPr lang="en-US" sz="5400" dirty="0"/>
              <a:t>NIGHT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3886200"/>
            <a:ext cx="6400800" cy="1295400"/>
          </a:xfrm>
        </p:spPr>
        <p:txBody>
          <a:bodyPr>
            <a:normAutofit fontScale="92500" lnSpcReduction="10000"/>
          </a:bodyPr>
          <a:lstStyle/>
          <a:p>
            <a:endParaRPr lang="en-US" sz="4400" b="1" i="1" dirty="0"/>
          </a:p>
          <a:p>
            <a:r>
              <a:rPr lang="en-US" sz="4400" b="1" i="1" dirty="0" smtClean="0"/>
              <a:t>2017-2018</a:t>
            </a:r>
            <a:endParaRPr lang="en-US" sz="4400" b="1" i="1" dirty="0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6400800" y="5849938"/>
            <a:ext cx="41910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 i="1" dirty="0"/>
              <a:t>Linda Hacker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College and Career Counselor</a:t>
            </a:r>
            <a:br>
              <a:rPr lang="en-US" sz="1600" dirty="0"/>
            </a:br>
            <a:r>
              <a:rPr lang="en-US" sz="1600" dirty="0"/>
              <a:t>Newsome  High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057400" y="1219200"/>
            <a:ext cx="8458200" cy="2667000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en-US" sz="3600" b="1" dirty="0">
                <a:solidFill>
                  <a:srgbClr val="FFFF00"/>
                </a:solidFill>
              </a:rPr>
              <a:t>SAT</a:t>
            </a:r>
          </a:p>
          <a:p>
            <a:pPr>
              <a:lnSpc>
                <a:spcPct val="7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Fee:  </a:t>
            </a:r>
            <a:r>
              <a:rPr lang="en-US" sz="2400" b="1" dirty="0" smtClean="0">
                <a:solidFill>
                  <a:srgbClr val="FFFF00"/>
                </a:solidFill>
              </a:rPr>
              <a:t>$46.00 </a:t>
            </a:r>
            <a:r>
              <a:rPr lang="en-US" sz="2400" b="1" dirty="0">
                <a:solidFill>
                  <a:srgbClr val="FFFF00"/>
                </a:solidFill>
              </a:rPr>
              <a:t>(optional writing </a:t>
            </a:r>
            <a:r>
              <a:rPr lang="en-US" sz="2400" b="1" dirty="0" smtClean="0">
                <a:solidFill>
                  <a:srgbClr val="FFFF00"/>
                </a:solidFill>
              </a:rPr>
              <a:t>$60.00)</a:t>
            </a:r>
            <a:endParaRPr lang="en-US" sz="2400" b="1" dirty="0">
              <a:solidFill>
                <a:srgbClr val="FFFF00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Writing = Multiple-choice/essay</a:t>
            </a:r>
          </a:p>
          <a:p>
            <a:pPr>
              <a:lnSpc>
                <a:spcPct val="7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Critical Reading = Analogies Eliminated</a:t>
            </a:r>
          </a:p>
          <a:p>
            <a:pPr>
              <a:lnSpc>
                <a:spcPct val="7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Math = Quantitative Comp. Eliminated</a:t>
            </a:r>
          </a:p>
          <a:p>
            <a:pPr algn="ctr">
              <a:lnSpc>
                <a:spcPct val="70000"/>
              </a:lnSpc>
            </a:pPr>
            <a:endParaRPr lang="en-US" sz="2400" b="1" dirty="0">
              <a:solidFill>
                <a:srgbClr val="FFFF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400" b="1" dirty="0">
                <a:solidFill>
                  <a:schemeClr val="tx1">
                    <a:lumMod val="85000"/>
                  </a:schemeClr>
                </a:solidFill>
              </a:rPr>
              <a:t>Free SAT for Juniors March </a:t>
            </a:r>
            <a:r>
              <a:rPr lang="en-US" sz="2400" b="1" dirty="0" smtClean="0">
                <a:solidFill>
                  <a:schemeClr val="tx1">
                    <a:lumMod val="85000"/>
                  </a:schemeClr>
                </a:solidFill>
              </a:rPr>
              <a:t>7,2018</a:t>
            </a:r>
            <a:endParaRPr lang="en-US" sz="2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2057400" y="4038600"/>
            <a:ext cx="8458200" cy="2667000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en-US" sz="3600" b="1" dirty="0">
                <a:solidFill>
                  <a:srgbClr val="FFFF00"/>
                </a:solidFill>
              </a:rPr>
              <a:t>ACT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b="1" dirty="0">
                <a:solidFill>
                  <a:srgbClr val="FFFF00"/>
                </a:solidFill>
              </a:rPr>
              <a:t>Fee:  </a:t>
            </a:r>
            <a:r>
              <a:rPr lang="en-US" sz="2400" b="1" dirty="0" smtClean="0">
                <a:solidFill>
                  <a:srgbClr val="FFFF00"/>
                </a:solidFill>
              </a:rPr>
              <a:t>$46.00 </a:t>
            </a:r>
            <a:r>
              <a:rPr lang="en-US" sz="2400" b="1" dirty="0">
                <a:solidFill>
                  <a:srgbClr val="FFFF00"/>
                </a:solidFill>
              </a:rPr>
              <a:t>(Optional writing </a:t>
            </a:r>
            <a:r>
              <a:rPr lang="en-US" sz="2400" b="1" dirty="0" smtClean="0">
                <a:solidFill>
                  <a:srgbClr val="FFFF00"/>
                </a:solidFill>
              </a:rPr>
              <a:t>$62.50)</a:t>
            </a:r>
            <a:endParaRPr lang="en-US" sz="24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b="1" dirty="0">
                <a:solidFill>
                  <a:srgbClr val="FFFF00"/>
                </a:solidFill>
              </a:rPr>
              <a:t>Writing is required by most Colleges and Universities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b="1" dirty="0">
                <a:solidFill>
                  <a:srgbClr val="FFFF00"/>
                </a:solidFill>
              </a:rPr>
              <a:t>English			Math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b="1" dirty="0">
                <a:solidFill>
                  <a:srgbClr val="FFFF00"/>
                </a:solidFill>
              </a:rPr>
              <a:t>Reading			Science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b="1" dirty="0" smtClean="0">
                <a:solidFill>
                  <a:srgbClr val="FFFF00"/>
                </a:solidFill>
              </a:rPr>
              <a:t>NCAA  </a:t>
            </a:r>
            <a:r>
              <a:rPr lang="en-US" sz="2400" b="1" dirty="0">
                <a:solidFill>
                  <a:srgbClr val="FFFF00"/>
                </a:solidFill>
              </a:rPr>
              <a:t>#</a:t>
            </a:r>
            <a:r>
              <a:rPr lang="en-US" sz="2400" b="1" dirty="0" smtClean="0">
                <a:solidFill>
                  <a:srgbClr val="FFFF00"/>
                </a:solidFill>
              </a:rPr>
              <a:t>9999  (information in packet)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REGISTER FOR THE SAT/ACT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 autoUpdateAnimBg="0" advAuto="1000"/>
      <p:bldP spid="4101" grpId="0" build="p" autoUpdateAnimBg="0" advAuto="2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be programming by English classes</a:t>
            </a:r>
          </a:p>
          <a:p>
            <a:r>
              <a:rPr lang="en-US" dirty="0" smtClean="0"/>
              <a:t>Rigorous classes</a:t>
            </a:r>
          </a:p>
          <a:p>
            <a:r>
              <a:rPr lang="en-US" dirty="0" smtClean="0"/>
              <a:t>Full schedules</a:t>
            </a:r>
          </a:p>
          <a:p>
            <a:r>
              <a:rPr lang="en-US" dirty="0" smtClean="0"/>
              <a:t>Dropping classes</a:t>
            </a:r>
          </a:p>
          <a:p>
            <a:r>
              <a:rPr lang="en-US" dirty="0" smtClean="0"/>
              <a:t>FLVS (Directions in packet)</a:t>
            </a:r>
          </a:p>
          <a:p>
            <a:r>
              <a:rPr lang="en-US" dirty="0" smtClean="0"/>
              <a:t>Dual Enrollment (ENC 1101 on campus next year)</a:t>
            </a:r>
          </a:p>
          <a:p>
            <a:pPr lvl="1"/>
            <a:r>
              <a:rPr lang="en-US" dirty="0" smtClean="0"/>
              <a:t>Meet required GPA 3.0 unweighted and test scores (in packet)</a:t>
            </a:r>
          </a:p>
          <a:p>
            <a:r>
              <a:rPr lang="en-US" dirty="0" smtClean="0"/>
              <a:t>OJT</a:t>
            </a:r>
          </a:p>
          <a:p>
            <a:r>
              <a:rPr lang="en-US" sz="4400" dirty="0" smtClean="0"/>
              <a:t>Healthy Balance!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48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5148071"/>
          </a:xfrm>
        </p:spPr>
        <p:txBody>
          <a:bodyPr>
            <a:normAutofit/>
          </a:bodyPr>
          <a:lstStyle/>
          <a:p>
            <a:r>
              <a:rPr lang="en-US" dirty="0" smtClean="0"/>
              <a:t>Both weighted the same .08</a:t>
            </a:r>
          </a:p>
          <a:p>
            <a:r>
              <a:rPr lang="en-US" dirty="0"/>
              <a:t>AP prepares students to pass an exam to prove their mastery of college-level curriculum. Dual credit in effect enrolls students in college courses while they are still in high school, allowing them to earn credit for both.</a:t>
            </a:r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dirty="0"/>
              <a:t>in AP classes, for example, may find that although they passed an exam, their score isn’t high enough. At some elite colleges, even the highest mark doesn’t count.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while dual credit offers students a transcript proving they completed a course, it may be a transcript some colleges do not accept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Placement vs Dual Enrollment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0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quality of dual credit courses can be difficult to measure. 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AP </a:t>
            </a:r>
            <a:r>
              <a:rPr lang="en-US" dirty="0" err="1" smtClean="0"/>
              <a:t>Coures,In</a:t>
            </a:r>
            <a:r>
              <a:rPr lang="en-US" dirty="0" smtClean="0"/>
              <a:t> </a:t>
            </a:r>
            <a:r>
              <a:rPr lang="en-US" dirty="0"/>
              <a:t>contrast, can be judged on a more consistent standard — the national exam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“It really depends on the individual student’s circumstances</a:t>
            </a:r>
            <a:r>
              <a:rPr lang="en-US" dirty="0" smtClean="0"/>
              <a:t>,”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******Dual Enrollment starts your College GPA*****</a:t>
            </a:r>
          </a:p>
          <a:p>
            <a:pPr lvl="4"/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58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College Board</a:t>
            </a:r>
          </a:p>
          <a:p>
            <a:pPr>
              <a:buFontTx/>
              <a:buChar char="-"/>
            </a:pPr>
            <a:r>
              <a:rPr lang="en-US" dirty="0" smtClean="0"/>
              <a:t>Big Future</a:t>
            </a:r>
          </a:p>
          <a:p>
            <a:pPr>
              <a:buFontTx/>
              <a:buChar char="-"/>
            </a:pPr>
            <a:r>
              <a:rPr lang="en-US" dirty="0" smtClean="0"/>
              <a:t>College Search</a:t>
            </a:r>
          </a:p>
          <a:p>
            <a:pPr>
              <a:buFontTx/>
              <a:buChar char="-"/>
            </a:pPr>
            <a:r>
              <a:rPr lang="en-US" dirty="0" smtClean="0"/>
              <a:t>Career Information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b="1" dirty="0" smtClean="0"/>
              <a:t>Choices</a:t>
            </a:r>
          </a:p>
          <a:p>
            <a:pPr>
              <a:buFontTx/>
              <a:buChar char="-"/>
            </a:pPr>
            <a:r>
              <a:rPr lang="en-US" dirty="0" smtClean="0"/>
              <a:t>College Prowler.com</a:t>
            </a:r>
          </a:p>
          <a:p>
            <a:pPr>
              <a:buFontTx/>
              <a:buChar char="-"/>
            </a:pPr>
            <a:r>
              <a:rPr lang="en-US" dirty="0" smtClean="0"/>
              <a:t>Cappex.com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b="1" dirty="0" smtClean="0"/>
              <a:t>School Websites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College Search Tools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147" name="Picture 3" descr="C:\Documents and Settings\xp\Local Settings\Temporary Internet Files\Content.IE5\KY9JN01X\MCj043164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962400"/>
            <a:ext cx="17145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Documents and Settings\xp\Local Settings\Temporary Internet Files\Content.IE5\JCOG3UIR\MPj040203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609601"/>
            <a:ext cx="2085688" cy="3131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81328"/>
            <a:ext cx="8229600" cy="4919472"/>
          </a:xfrm>
        </p:spPr>
        <p:txBody>
          <a:bodyPr>
            <a:normAutofit/>
          </a:bodyPr>
          <a:lstStyle/>
          <a:p>
            <a:r>
              <a:rPr lang="en-US" dirty="0"/>
              <a:t>Explore Colleges &amp; Universities</a:t>
            </a:r>
          </a:p>
          <a:p>
            <a:r>
              <a:rPr lang="en-US" dirty="0"/>
              <a:t>Discover Degree Programs</a:t>
            </a:r>
          </a:p>
          <a:p>
            <a:r>
              <a:rPr lang="en-US" dirty="0"/>
              <a:t>Know the Admission Requirements</a:t>
            </a:r>
          </a:p>
          <a:p>
            <a:r>
              <a:rPr lang="en-US" dirty="0"/>
              <a:t>Take an Affordable Path to a Degree</a:t>
            </a:r>
          </a:p>
          <a:p>
            <a:r>
              <a:rPr lang="en-US" dirty="0"/>
              <a:t>Earn College Credit in High School</a:t>
            </a:r>
          </a:p>
          <a:p>
            <a:r>
              <a:rPr lang="en-US" dirty="0"/>
              <a:t>Get Ready for </a:t>
            </a:r>
            <a:r>
              <a:rPr lang="en-US" dirty="0" smtClean="0"/>
              <a:t>College</a:t>
            </a:r>
            <a:endParaRPr lang="en-US" dirty="0"/>
          </a:p>
          <a:p>
            <a:r>
              <a:rPr lang="en-US" dirty="0"/>
              <a:t>Pay for </a:t>
            </a:r>
            <a:r>
              <a:rPr lang="en-US" dirty="0" smtClean="0"/>
              <a:t>College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/>
              <a:t>https://www.floridashines.org/find-a-career/mycareershines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u="sng" dirty="0" smtClean="0"/>
              <a:t>Floridashines.org</a:t>
            </a:r>
            <a:endParaRPr lang="en-US" sz="4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ASSISTANCE FOR INDIVIDUALS NEEDING TO MEET HIGH SCHOOL GRADUATION REQUIREMENTS</a:t>
            </a:r>
          </a:p>
          <a:p>
            <a:r>
              <a:rPr lang="en-US" sz="2400" dirty="0"/>
              <a:t>CAREER PLANNING</a:t>
            </a:r>
          </a:p>
          <a:p>
            <a:r>
              <a:rPr lang="en-US" sz="2400" dirty="0"/>
              <a:t>INFORMATION ABOUT CAREER TRAINING</a:t>
            </a:r>
          </a:p>
          <a:p>
            <a:r>
              <a:rPr lang="en-US" sz="2400" dirty="0"/>
              <a:t>GENERAL FINANCIAL AID INFORMATION</a:t>
            </a:r>
          </a:p>
          <a:p>
            <a:r>
              <a:rPr lang="en-US" sz="2400" dirty="0"/>
              <a:t>REFFERRAL TO CAMPUS OR COMMUNITY RESOURCE</a:t>
            </a:r>
          </a:p>
          <a:p>
            <a:r>
              <a:rPr lang="en-US" sz="2400" dirty="0"/>
              <a:t>PREPARATION </a:t>
            </a:r>
          </a:p>
          <a:p>
            <a:endParaRPr lang="en-US" sz="2400" dirty="0"/>
          </a:p>
          <a:p>
            <a:r>
              <a:rPr lang="en-US" sz="2400" dirty="0"/>
              <a:t>https://bigfuture.collegeboard.org/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err="1"/>
              <a:t>BigFuture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460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102292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4400" dirty="0" smtClean="0"/>
              <a:t>March 18,2018</a:t>
            </a:r>
          </a:p>
          <a:p>
            <a:pPr algn="ctr"/>
            <a:r>
              <a:rPr lang="en-US" sz="4400" dirty="0" smtClean="0"/>
              <a:t>Tampa Convention Center</a:t>
            </a:r>
          </a:p>
          <a:p>
            <a:pPr algn="ctr"/>
            <a:r>
              <a:rPr lang="en-US" sz="4400" dirty="0" smtClean="0"/>
              <a:t>12 p. m. -3 P.M.</a:t>
            </a:r>
          </a:p>
          <a:p>
            <a:pPr algn="ctr"/>
            <a:r>
              <a:rPr lang="en-US" sz="4400" dirty="0" smtClean="0"/>
              <a:t>Register at www.nacacfairs.org/NCF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93516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NACAC National College Fairs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33893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10972800" cy="5334000"/>
          </a:xfrm>
        </p:spPr>
        <p:txBody>
          <a:bodyPr/>
          <a:lstStyle/>
          <a:p>
            <a:r>
              <a:rPr lang="en-US" sz="3200" dirty="0"/>
              <a:t>University</a:t>
            </a:r>
          </a:p>
          <a:p>
            <a:pPr lvl="2"/>
            <a:r>
              <a:rPr lang="en-US" sz="3000" dirty="0"/>
              <a:t>Public</a:t>
            </a:r>
          </a:p>
          <a:p>
            <a:pPr lvl="2"/>
            <a:r>
              <a:rPr lang="en-US" sz="3000" dirty="0"/>
              <a:t>Private</a:t>
            </a:r>
          </a:p>
          <a:p>
            <a:pPr lvl="1"/>
            <a:r>
              <a:rPr lang="en-US" sz="3200" dirty="0" smtClean="0"/>
              <a:t>In state/Out of State</a:t>
            </a:r>
            <a:endParaRPr lang="en-US" sz="3200" dirty="0"/>
          </a:p>
          <a:p>
            <a:r>
              <a:rPr lang="en-US" sz="3200" dirty="0"/>
              <a:t>Community College</a:t>
            </a:r>
          </a:p>
          <a:p>
            <a:endParaRPr lang="en-US" sz="3200" dirty="0" smtClean="0"/>
          </a:p>
          <a:p>
            <a:r>
              <a:rPr lang="en-US" sz="3200" dirty="0" smtClean="0"/>
              <a:t>Honors </a:t>
            </a:r>
            <a:r>
              <a:rPr lang="en-US" sz="3200" dirty="0"/>
              <a:t>Program</a:t>
            </a:r>
          </a:p>
          <a:p>
            <a:pPr lvl="2"/>
            <a:r>
              <a:rPr lang="en-US" sz="2600" dirty="0" smtClean="0"/>
              <a:t>Separate applications</a:t>
            </a:r>
            <a:endParaRPr lang="en-US" sz="2600" dirty="0"/>
          </a:p>
          <a:p>
            <a:r>
              <a:rPr lang="en-US" sz="3200" dirty="0"/>
              <a:t>Technical Program</a:t>
            </a:r>
          </a:p>
          <a:p>
            <a:pPr marL="109728" indent="0">
              <a:buNone/>
            </a:pPr>
            <a:endParaRPr lang="en-US" sz="3200" dirty="0"/>
          </a:p>
          <a:p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8077200" cy="990600"/>
          </a:xfrm>
        </p:spPr>
        <p:txBody>
          <a:bodyPr/>
          <a:lstStyle/>
          <a:p>
            <a:pPr algn="ctr"/>
            <a:r>
              <a:rPr lang="en-US" b="1" u="sng" dirty="0" smtClean="0"/>
              <a:t>COLLEGE OPTIONS </a:t>
            </a:r>
            <a:endParaRPr lang="en-US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1295400"/>
            <a:ext cx="2351949" cy="1621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068" y="1481259"/>
            <a:ext cx="2177751" cy="1947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962400"/>
            <a:ext cx="2258731" cy="1915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3236" y="4021083"/>
            <a:ext cx="1743607" cy="1798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utoUpdateAnimBg="0" advAuto="2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30" y="1481138"/>
            <a:ext cx="799694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FSU Seminole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7244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Newsome Home page</a:t>
            </a:r>
          </a:p>
          <a:p>
            <a:pPr algn="ctr"/>
            <a:r>
              <a:rPr lang="en-US" sz="5400" i="1" u="sng" dirty="0">
                <a:latin typeface="Algerian" panose="04020705040A02060702" pitchFamily="82" charset="0"/>
              </a:rPr>
              <a:t>Join Groups</a:t>
            </a:r>
          </a:p>
          <a:p>
            <a:pPr algn="ctr"/>
            <a:r>
              <a:rPr lang="en-US" sz="5400" dirty="0"/>
              <a:t> </a:t>
            </a:r>
            <a:r>
              <a:rPr lang="en-US" sz="4000" dirty="0"/>
              <a:t>“Class of </a:t>
            </a:r>
            <a:r>
              <a:rPr lang="en-US" sz="4000" dirty="0" smtClean="0"/>
              <a:t>2019”</a:t>
            </a:r>
          </a:p>
          <a:p>
            <a:pPr algn="ctr"/>
            <a:r>
              <a:rPr lang="en-US" sz="4000" dirty="0" smtClean="0"/>
              <a:t>“Class of 2020”</a:t>
            </a:r>
            <a:endParaRPr lang="en-US" sz="4000" dirty="0"/>
          </a:p>
          <a:p>
            <a:pPr algn="ctr"/>
            <a:r>
              <a:rPr lang="en-US" sz="4000" dirty="0"/>
              <a:t>“Community Service”</a:t>
            </a:r>
          </a:p>
          <a:p>
            <a:pPr algn="ctr"/>
            <a:r>
              <a:rPr lang="en-US" sz="4000" dirty="0"/>
              <a:t>“Scholarships”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u="sng" dirty="0" err="1"/>
              <a:t>Edsby</a:t>
            </a:r>
            <a:endParaRPr lang="en-US" sz="8800" u="sng" dirty="0"/>
          </a:p>
        </p:txBody>
      </p:sp>
    </p:spTree>
    <p:extLst>
      <p:ext uri="{BB962C8B-B14F-4D97-AF65-F5344CB8AC3E}">
        <p14:creationId xmlns:p14="http://schemas.microsoft.com/office/powerpoint/2010/main" val="3822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81138"/>
            <a:ext cx="80772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Florida </a:t>
            </a:r>
            <a:r>
              <a:rPr lang="en-US" dirty="0" err="1" smtClean="0"/>
              <a:t>PaCE</a:t>
            </a:r>
            <a:r>
              <a:rPr lang="en-US" dirty="0" smtClean="0"/>
              <a:t>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75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72" y="1481138"/>
            <a:ext cx="684465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UF Innovation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42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0820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0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638"/>
            <a:ext cx="9906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8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Who should write it?</a:t>
            </a:r>
          </a:p>
          <a:p>
            <a:pPr>
              <a:buFontTx/>
              <a:buChar char="-"/>
            </a:pPr>
            <a:r>
              <a:rPr lang="en-US" dirty="0" smtClean="0"/>
              <a:t>Teacher</a:t>
            </a:r>
          </a:p>
          <a:p>
            <a:pPr>
              <a:buFontTx/>
              <a:buChar char="-"/>
            </a:pPr>
            <a:r>
              <a:rPr lang="en-US" dirty="0" smtClean="0"/>
              <a:t>Community Leaders</a:t>
            </a:r>
          </a:p>
          <a:p>
            <a:pPr>
              <a:buFontTx/>
              <a:buChar char="-"/>
            </a:pPr>
            <a:r>
              <a:rPr lang="en-US" dirty="0" smtClean="0"/>
              <a:t>Counselors</a:t>
            </a:r>
          </a:p>
          <a:p>
            <a:pPr>
              <a:buFontTx/>
              <a:buChar char="-"/>
            </a:pPr>
            <a:r>
              <a:rPr lang="en-US" dirty="0" smtClean="0"/>
              <a:t>Work supervisors</a:t>
            </a:r>
          </a:p>
          <a:p>
            <a:r>
              <a:rPr lang="en-US" dirty="0" smtClean="0"/>
              <a:t>What the letter should say </a:t>
            </a:r>
          </a:p>
          <a:p>
            <a:r>
              <a:rPr lang="en-US" dirty="0" smtClean="0"/>
              <a:t>How the student should request the letter (resume, brag sheet) copies in packet</a:t>
            </a:r>
          </a:p>
          <a:p>
            <a:r>
              <a:rPr lang="en-US" u="sng" dirty="0" smtClean="0"/>
              <a:t>Thank you letters from students</a:t>
            </a:r>
          </a:p>
          <a:p>
            <a:r>
              <a:rPr lang="en-US" sz="4000" b="1" i="1" dirty="0"/>
              <a:t>Allow 2 week turn around time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Recommendations- Brag Sheet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098" name="Picture 2" descr="C:\Documents and Settings\xp\Local Settings\Temporary Internet Files\Content.IE5\7388VV0L\MCj044151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2133600"/>
            <a:ext cx="1866900" cy="106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College Essay</a:t>
            </a:r>
          </a:p>
          <a:p>
            <a:pPr>
              <a:buFontTx/>
              <a:buChar char="-"/>
            </a:pPr>
            <a:r>
              <a:rPr lang="en-US" sz="2800" dirty="0" smtClean="0"/>
              <a:t>Does the college require an essay</a:t>
            </a:r>
          </a:p>
          <a:p>
            <a:pPr>
              <a:buFontTx/>
              <a:buChar char="-"/>
            </a:pPr>
            <a:r>
              <a:rPr lang="en-US" sz="2800" dirty="0" smtClean="0"/>
              <a:t>Essay Question</a:t>
            </a:r>
          </a:p>
          <a:p>
            <a:pPr>
              <a:buFontTx/>
              <a:buChar char="-"/>
            </a:pPr>
            <a:r>
              <a:rPr lang="en-US" sz="2800" dirty="0" smtClean="0"/>
              <a:t>What is the essay telling the reader about the student</a:t>
            </a:r>
          </a:p>
          <a:p>
            <a:r>
              <a:rPr lang="en-US" sz="2800" u="sng" dirty="0" smtClean="0"/>
              <a:t>Scholarship Essay</a:t>
            </a:r>
          </a:p>
          <a:p>
            <a:pPr>
              <a:buFontTx/>
              <a:buChar char="-"/>
            </a:pPr>
            <a:r>
              <a:rPr lang="en-US" sz="2800" dirty="0" smtClean="0"/>
              <a:t>Possibly use college admission essay</a:t>
            </a:r>
          </a:p>
          <a:p>
            <a:r>
              <a:rPr lang="en-US" sz="2800" dirty="0" smtClean="0"/>
              <a:t>Make sure the </a:t>
            </a:r>
            <a:r>
              <a:rPr lang="en-US" sz="2800" b="1" dirty="0" smtClean="0"/>
              <a:t>student is </a:t>
            </a:r>
            <a:r>
              <a:rPr lang="en-US" sz="2800" dirty="0" smtClean="0"/>
              <a:t>writing and answering the question that is being asked.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Essay Writing</a:t>
            </a:r>
            <a:endParaRPr lang="en-US" dirty="0"/>
          </a:p>
        </p:txBody>
      </p:sp>
      <p:pic>
        <p:nvPicPr>
          <p:cNvPr id="7173" name="Picture 5" descr="C:\Documents and Settings\xp\Local Settings\Temporary Internet Files\Content.IE5\CR6140XT\MPj043953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04800"/>
            <a:ext cx="20574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on campus</a:t>
            </a:r>
          </a:p>
          <a:p>
            <a:r>
              <a:rPr lang="en-US" dirty="0" smtClean="0"/>
              <a:t>Talk to students on campus</a:t>
            </a:r>
          </a:p>
          <a:p>
            <a:r>
              <a:rPr lang="en-US" dirty="0" smtClean="0"/>
              <a:t>Eat on campus</a:t>
            </a:r>
          </a:p>
          <a:p>
            <a:r>
              <a:rPr lang="en-US" dirty="0" smtClean="0"/>
              <a:t>Check out colleges with in the university for your major</a:t>
            </a:r>
          </a:p>
          <a:p>
            <a:endParaRPr lang="en-US" dirty="0"/>
          </a:p>
          <a:p>
            <a:r>
              <a:rPr lang="en-US" dirty="0" smtClean="0"/>
              <a:t>Tools to help</a:t>
            </a:r>
            <a:endParaRPr lang="en-US" dirty="0"/>
          </a:p>
          <a:p>
            <a:r>
              <a:rPr lang="en-US" dirty="0" smtClean="0"/>
              <a:t>College Application Tracker</a:t>
            </a:r>
          </a:p>
          <a:p>
            <a:r>
              <a:rPr lang="en-US" dirty="0" smtClean="0"/>
              <a:t>College Application Materials Checklist</a:t>
            </a:r>
          </a:p>
          <a:p>
            <a:r>
              <a:rPr lang="en-US" dirty="0" smtClean="0"/>
              <a:t>Top Questions to Guide you to the </a:t>
            </a:r>
            <a:r>
              <a:rPr lang="en-US" dirty="0"/>
              <a:t>P</a:t>
            </a:r>
            <a:r>
              <a:rPr lang="en-US" dirty="0" smtClean="0"/>
              <a:t>erfect College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VISIT SCHOOLS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22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990600"/>
            <a:ext cx="8534400" cy="5638800"/>
          </a:xfrm>
        </p:spPr>
        <p:txBody>
          <a:bodyPr/>
          <a:lstStyle/>
          <a:p>
            <a:r>
              <a:rPr lang="en-US" dirty="0" smtClean="0"/>
              <a:t>Proposal must be approved by guidance before volunteer work can begin.</a:t>
            </a:r>
          </a:p>
          <a:p>
            <a:endParaRPr lang="en-US" dirty="0"/>
          </a:p>
          <a:p>
            <a:r>
              <a:rPr lang="en-US" dirty="0" smtClean="0"/>
              <a:t>No approval –No Bright Futures!!!!!!</a:t>
            </a:r>
          </a:p>
          <a:p>
            <a:endParaRPr lang="en-US" dirty="0"/>
          </a:p>
          <a:p>
            <a:r>
              <a:rPr lang="en-US" dirty="0" smtClean="0"/>
              <a:t>Forms in guidance and Newsome Web-site</a:t>
            </a:r>
          </a:p>
          <a:p>
            <a:r>
              <a:rPr lang="en-US" dirty="0" smtClean="0"/>
              <a:t> </a:t>
            </a:r>
          </a:p>
          <a:p>
            <a:r>
              <a:rPr lang="en-US" sz="3600" b="1" u="sng" dirty="0" smtClean="0"/>
              <a:t>Not a check off list for college application</a:t>
            </a:r>
          </a:p>
          <a:p>
            <a:r>
              <a:rPr lang="en-US" sz="3600" b="1" u="sng" dirty="0" smtClean="0"/>
              <a:t>Application must be complete!</a:t>
            </a:r>
            <a:endParaRPr lang="en-US" sz="3600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Community Service Guidelines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Health-  “My social issue is Health and my goal is to educate and assist the community with health issues.”</a:t>
            </a:r>
          </a:p>
          <a:p>
            <a:r>
              <a:rPr lang="en-US" dirty="0" smtClean="0"/>
              <a:t>Others:</a:t>
            </a:r>
          </a:p>
          <a:p>
            <a:pPr lvl="1"/>
            <a:r>
              <a:rPr lang="en-US" dirty="0" smtClean="0"/>
              <a:t>Abuse</a:t>
            </a:r>
          </a:p>
          <a:p>
            <a:pPr lvl="1"/>
            <a:r>
              <a:rPr lang="en-US" dirty="0" smtClean="0"/>
              <a:t>Elderly Citizens</a:t>
            </a:r>
          </a:p>
          <a:p>
            <a:pPr lvl="1"/>
            <a:r>
              <a:rPr lang="en-US" dirty="0" smtClean="0"/>
              <a:t>Mentally/Physically Challenged Issues</a:t>
            </a:r>
          </a:p>
          <a:p>
            <a:pPr lvl="1"/>
            <a:r>
              <a:rPr lang="en-US" dirty="0" smtClean="0"/>
              <a:t>Mentoring and Tutoring Students</a:t>
            </a:r>
          </a:p>
          <a:p>
            <a:pPr lvl="1"/>
            <a:r>
              <a:rPr lang="en-US" dirty="0" smtClean="0"/>
              <a:t>Poverty</a:t>
            </a:r>
          </a:p>
          <a:p>
            <a:pPr lvl="1"/>
            <a:r>
              <a:rPr lang="en-US" dirty="0" err="1" smtClean="0"/>
              <a:t>Enviromental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dirty="0"/>
              <a:t/>
            </a:r>
            <a:br>
              <a:rPr lang="en-US" sz="4900" dirty="0"/>
            </a:br>
            <a:r>
              <a:rPr lang="en-US" sz="4900" u="sng" dirty="0"/>
              <a:t>Social Issues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Arial Black" pitchFamily="34" charset="0"/>
              </a:rPr>
              <a:t>Record of Community Service Hours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209801" y="1524000"/>
          <a:ext cx="7315199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9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524000"/>
                        <a:ext cx="7315199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/>
              <a:t>Text </a:t>
            </a:r>
            <a:r>
              <a:rPr lang="en-US" sz="4800" dirty="0" smtClean="0"/>
              <a:t>81010</a:t>
            </a:r>
            <a:endParaRPr lang="en-US" sz="4800" dirty="0"/>
          </a:p>
          <a:p>
            <a:r>
              <a:rPr lang="en-US" sz="4800" dirty="0"/>
              <a:t>Message: @</a:t>
            </a:r>
            <a:r>
              <a:rPr lang="en-US" sz="4800" dirty="0" smtClean="0"/>
              <a:t>n2019</a:t>
            </a:r>
          </a:p>
          <a:p>
            <a:pPr lvl="8"/>
            <a:r>
              <a:rPr lang="en-US" sz="3700" dirty="0"/>
              <a:t> </a:t>
            </a:r>
            <a:r>
              <a:rPr lang="en-US" sz="3700" dirty="0" smtClean="0"/>
              <a:t>      </a:t>
            </a:r>
            <a:r>
              <a:rPr lang="en-US" sz="4800" dirty="0" smtClean="0"/>
              <a:t>@n2020a</a:t>
            </a:r>
            <a:endParaRPr lang="en-US" sz="4800" dirty="0"/>
          </a:p>
          <a:p>
            <a:pPr algn="ctr"/>
            <a:r>
              <a:rPr lang="en-US" sz="6000" u="sng" dirty="0" smtClean="0"/>
              <a:t>Email</a:t>
            </a:r>
            <a:endParaRPr lang="en-US" sz="6000" u="sng" dirty="0"/>
          </a:p>
          <a:p>
            <a:r>
              <a:rPr lang="en-US" sz="3600" dirty="0"/>
              <a:t>http://newsome.mysdhc.org </a:t>
            </a:r>
          </a:p>
          <a:p>
            <a:pPr marL="109728" indent="0">
              <a:buNone/>
            </a:pPr>
            <a:r>
              <a:rPr lang="en-US" sz="3600" dirty="0"/>
              <a:t>&gt; Resources &gt; Guidance</a:t>
            </a:r>
          </a:p>
          <a:p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/>
              <a:t>Remind </a:t>
            </a:r>
          </a:p>
        </p:txBody>
      </p:sp>
    </p:spTree>
    <p:extLst>
      <p:ext uri="{BB962C8B-B14F-4D97-AF65-F5344CB8AC3E}">
        <p14:creationId xmlns:p14="http://schemas.microsoft.com/office/powerpoint/2010/main" val="35747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Florida Academic Scholarship</a:t>
            </a:r>
          </a:p>
          <a:p>
            <a:endParaRPr lang="en-US" sz="4000" dirty="0"/>
          </a:p>
          <a:p>
            <a:r>
              <a:rPr lang="en-US" sz="4000" dirty="0"/>
              <a:t>Florida Medallion Scholarship</a:t>
            </a:r>
          </a:p>
          <a:p>
            <a:endParaRPr lang="en-US" sz="4000" dirty="0"/>
          </a:p>
          <a:p>
            <a:r>
              <a:rPr lang="en-US" sz="4000" dirty="0"/>
              <a:t>Florida Gold Seal Scholarship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u="sng" dirty="0" smtClean="0">
                <a:latin typeface="Arial Black" pitchFamily="34" charset="0"/>
              </a:rPr>
              <a:t>Bright Futures Scholarship</a:t>
            </a:r>
            <a:endParaRPr lang="en-US" i="1" u="sng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05000" y="188757"/>
          <a:ext cx="8229600" cy="6362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Acrobat Document" r:id="rId3" imgW="7542857" imgH="5830114" progId="AcroExch.Document.7">
                  <p:embed/>
                </p:oleObj>
              </mc:Choice>
              <mc:Fallback>
                <p:oleObj name="Acrobat Document" r:id="rId3" imgW="7542857" imgH="5830114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8757"/>
                        <a:ext cx="8229600" cy="6362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05000" y="187531"/>
          <a:ext cx="8382000" cy="648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Acrobat Document" r:id="rId3" imgW="7542857" imgH="5830114" progId="AcroExch.Document.7">
                  <p:embed/>
                </p:oleObj>
              </mc:Choice>
              <mc:Fallback>
                <p:oleObj name="Acrobat Document" r:id="rId3" imgW="7542857" imgH="5830114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7531"/>
                        <a:ext cx="8382000" cy="6480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45069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FLORIDA ACADEMIC SCHOLARS AWARD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5279" y="1371600"/>
            <a:ext cx="76069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Community Service</a:t>
            </a:r>
          </a:p>
          <a:p>
            <a:r>
              <a:rPr lang="en-US" sz="2000" dirty="0"/>
              <a:t>	100 hours-preapproved by the high school</a:t>
            </a:r>
          </a:p>
          <a:p>
            <a:r>
              <a:rPr lang="en-US" sz="2000" b="1" u="sng" dirty="0"/>
              <a:t>Test Scores</a:t>
            </a:r>
          </a:p>
          <a:p>
            <a:r>
              <a:rPr lang="en-US" sz="2000" dirty="0"/>
              <a:t>	</a:t>
            </a:r>
            <a:r>
              <a:rPr lang="en-US" sz="2000" b="1" i="1" dirty="0"/>
              <a:t>1290 SAT Reasoning Test or 29 ACT</a:t>
            </a:r>
          </a:p>
          <a:p>
            <a:r>
              <a:rPr lang="en-US" sz="2000" dirty="0"/>
              <a:t>	Writing sections not used in the composite</a:t>
            </a:r>
          </a:p>
          <a:p>
            <a:r>
              <a:rPr lang="en-US" sz="2000" dirty="0"/>
              <a:t>	Deadlines (test taken by</a:t>
            </a:r>
            <a:r>
              <a:rPr lang="en-US" sz="2000" dirty="0">
                <a:sym typeface="Wingdings" pitchFamily="2" charset="2"/>
              </a:rPr>
              <a:t>)</a:t>
            </a:r>
          </a:p>
          <a:p>
            <a:r>
              <a:rPr lang="en-US" sz="2000" dirty="0">
                <a:sym typeface="Wingdings" pitchFamily="2" charset="2"/>
              </a:rPr>
              <a:t>		</a:t>
            </a:r>
            <a:r>
              <a:rPr lang="en-US" sz="2000" b="1" dirty="0">
                <a:sym typeface="Wingdings" pitchFamily="2" charset="2"/>
              </a:rPr>
              <a:t>January 31 </a:t>
            </a:r>
            <a:r>
              <a:rPr lang="en-US" sz="2000" dirty="0">
                <a:sym typeface="Wingdings" pitchFamily="2" charset="2"/>
              </a:rPr>
              <a:t>for mid-year (7</a:t>
            </a:r>
            <a:r>
              <a:rPr lang="en-US" sz="2000" baseline="30000" dirty="0">
                <a:sym typeface="Wingdings" pitchFamily="2" charset="2"/>
              </a:rPr>
              <a:t>th</a:t>
            </a:r>
            <a:r>
              <a:rPr lang="en-US" sz="2000" dirty="0">
                <a:sym typeface="Wingdings" pitchFamily="2" charset="2"/>
              </a:rPr>
              <a:t> semester ) 				eligibility</a:t>
            </a:r>
          </a:p>
          <a:p>
            <a:r>
              <a:rPr lang="en-US" sz="2000" dirty="0">
                <a:sym typeface="Wingdings" pitchFamily="2" charset="2"/>
              </a:rPr>
              <a:t>		</a:t>
            </a:r>
            <a:r>
              <a:rPr lang="en-US" sz="2000" b="1" dirty="0">
                <a:sym typeface="Wingdings" pitchFamily="2" charset="2"/>
              </a:rPr>
              <a:t>June 30 </a:t>
            </a:r>
            <a:r>
              <a:rPr lang="en-US" sz="2000" dirty="0">
                <a:sym typeface="Wingdings" pitchFamily="2" charset="2"/>
              </a:rPr>
              <a:t>for final (8</a:t>
            </a:r>
            <a:r>
              <a:rPr lang="en-US" sz="2000" baseline="30000" dirty="0">
                <a:sym typeface="Wingdings" pitchFamily="2" charset="2"/>
              </a:rPr>
              <a:t>th</a:t>
            </a:r>
            <a:r>
              <a:rPr lang="en-US" sz="2000" dirty="0">
                <a:sym typeface="Wingdings" pitchFamily="2" charset="2"/>
              </a:rPr>
              <a:t> semester) 				eligibility</a:t>
            </a:r>
          </a:p>
          <a:p>
            <a:r>
              <a:rPr lang="en-US" sz="2000" dirty="0">
                <a:sym typeface="Wingdings" pitchFamily="2" charset="2"/>
              </a:rPr>
              <a:t>	</a:t>
            </a:r>
            <a:r>
              <a:rPr lang="en-US" sz="2000" b="1" dirty="0">
                <a:sym typeface="Wingdings" pitchFamily="2" charset="2"/>
              </a:rPr>
              <a:t>ACT scores </a:t>
            </a:r>
            <a:r>
              <a:rPr lang="en-US" sz="2000" dirty="0">
                <a:sym typeface="Wingdings" pitchFamily="2" charset="2"/>
              </a:rPr>
              <a:t>rounded up for score with .5 				and higher</a:t>
            </a:r>
          </a:p>
          <a:p>
            <a:r>
              <a:rPr lang="en-US" sz="2000" dirty="0">
                <a:sym typeface="Wingdings" pitchFamily="2" charset="2"/>
              </a:rPr>
              <a:t>	SAT Subject Test Not used</a:t>
            </a:r>
          </a:p>
          <a:p>
            <a:r>
              <a:rPr lang="en-US" sz="2000" b="1" u="sng" dirty="0">
                <a:sym typeface="Wingdings" pitchFamily="2" charset="2"/>
              </a:rPr>
              <a:t>GPA</a:t>
            </a:r>
          </a:p>
          <a:p>
            <a:r>
              <a:rPr lang="en-US" sz="2000" dirty="0">
                <a:sym typeface="Wingdings" pitchFamily="2" charset="2"/>
              </a:rPr>
              <a:t>	3.5 GPA recalculated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29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905000" y="188757"/>
          <a:ext cx="8229600" cy="6362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" name="Acrobat Document" r:id="rId3" imgW="7542857" imgH="5830114" progId="AcroExch.Document.7">
                  <p:embed/>
                </p:oleObj>
              </mc:Choice>
              <mc:Fallback>
                <p:oleObj name="Acrobat Document" r:id="rId3" imgW="7542857" imgH="5830114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8757"/>
                        <a:ext cx="8229600" cy="6362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917" y="582726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FLORIDA MEDALLION SCHOLARS AWARD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9439" y="16002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Community Service</a:t>
            </a:r>
          </a:p>
          <a:p>
            <a:r>
              <a:rPr lang="en-US" dirty="0"/>
              <a:t>	75 hours-preapproved by the high school</a:t>
            </a:r>
          </a:p>
          <a:p>
            <a:r>
              <a:rPr lang="en-US" b="1" u="sng" dirty="0"/>
              <a:t>Test Scores</a:t>
            </a:r>
          </a:p>
          <a:p>
            <a:r>
              <a:rPr lang="en-US" dirty="0"/>
              <a:t>	</a:t>
            </a:r>
            <a:r>
              <a:rPr lang="en-US" b="1" i="1" dirty="0"/>
              <a:t>1170 SAT Reasoning Test or 26 ACT</a:t>
            </a:r>
          </a:p>
          <a:p>
            <a:r>
              <a:rPr lang="en-US" dirty="0"/>
              <a:t>	Writing sections not used in the composite</a:t>
            </a:r>
          </a:p>
          <a:p>
            <a:r>
              <a:rPr lang="en-US" dirty="0"/>
              <a:t>	Deadlines (test taken by)</a:t>
            </a:r>
          </a:p>
          <a:p>
            <a:r>
              <a:rPr lang="en-US" dirty="0"/>
              <a:t>		January 31 for mid-year (7th semester ) 	eligibility</a:t>
            </a:r>
          </a:p>
          <a:p>
            <a:r>
              <a:rPr lang="en-US" dirty="0"/>
              <a:t>		June 30 for final (8th semester) 	eligibility</a:t>
            </a:r>
          </a:p>
          <a:p>
            <a:endParaRPr lang="en-US" dirty="0"/>
          </a:p>
          <a:p>
            <a:r>
              <a:rPr lang="en-US" dirty="0"/>
              <a:t>	ACT scores rounded up for score with .5 	and higher</a:t>
            </a:r>
          </a:p>
          <a:p>
            <a:endParaRPr lang="en-US" dirty="0"/>
          </a:p>
          <a:p>
            <a:r>
              <a:rPr lang="en-US" dirty="0"/>
              <a:t>	SAT Subject Test Not used</a:t>
            </a:r>
          </a:p>
          <a:p>
            <a:r>
              <a:rPr lang="en-US" b="1" u="sng" dirty="0"/>
              <a:t>GPA</a:t>
            </a:r>
          </a:p>
          <a:p>
            <a:r>
              <a:rPr lang="en-US" dirty="0"/>
              <a:t>	3.0 GPA recalculated</a:t>
            </a:r>
          </a:p>
        </p:txBody>
      </p:sp>
    </p:spTree>
    <p:extLst>
      <p:ext uri="{BB962C8B-B14F-4D97-AF65-F5344CB8AC3E}">
        <p14:creationId xmlns:p14="http://schemas.microsoft.com/office/powerpoint/2010/main" val="412992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33600" y="0"/>
          <a:ext cx="8153400" cy="6303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Acrobat Document" r:id="rId3" imgW="7542857" imgH="5830114" progId="AcroExch.Document.7">
                  <p:embed/>
                </p:oleObj>
              </mc:Choice>
              <mc:Fallback>
                <p:oleObj name="Acrobat Document" r:id="rId3" imgW="7542857" imgH="5830114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0"/>
                        <a:ext cx="8153400" cy="6303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686819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Community Service</a:t>
            </a:r>
          </a:p>
          <a:p>
            <a:r>
              <a:rPr lang="en-US" dirty="0"/>
              <a:t>	30 hours- preapproved by the high school</a:t>
            </a:r>
          </a:p>
          <a:p>
            <a:endParaRPr lang="en-US" dirty="0"/>
          </a:p>
          <a:p>
            <a:r>
              <a:rPr lang="en-US" dirty="0"/>
              <a:t>•</a:t>
            </a:r>
            <a:r>
              <a:rPr lang="en-US" b="1" u="sng" dirty="0"/>
              <a:t>SAT Reasoning Test:</a:t>
            </a:r>
          </a:p>
          <a:p>
            <a:r>
              <a:rPr lang="en-US" dirty="0"/>
              <a:t> 	440-Critical Reading  </a:t>
            </a:r>
          </a:p>
          <a:p>
            <a:r>
              <a:rPr lang="en-US" dirty="0"/>
              <a:t>	440-Math 440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•</a:t>
            </a:r>
            <a:r>
              <a:rPr lang="en-US" b="1" u="sng" dirty="0"/>
              <a:t>ACT:</a:t>
            </a:r>
          </a:p>
          <a:p>
            <a:r>
              <a:rPr lang="en-US" dirty="0"/>
              <a:t> 	17-English</a:t>
            </a:r>
          </a:p>
          <a:p>
            <a:r>
              <a:rPr lang="en-US" dirty="0"/>
              <a:t>	18-Reading</a:t>
            </a:r>
          </a:p>
          <a:p>
            <a:r>
              <a:rPr lang="en-US" dirty="0"/>
              <a:t>	19-Math   </a:t>
            </a:r>
          </a:p>
          <a:p>
            <a:r>
              <a:rPr lang="en-US" dirty="0"/>
              <a:t>	 </a:t>
            </a:r>
          </a:p>
          <a:p>
            <a:r>
              <a:rPr lang="en-US" dirty="0"/>
              <a:t>•</a:t>
            </a:r>
            <a:r>
              <a:rPr lang="en-US" b="1" u="sng" dirty="0"/>
              <a:t>PERT:</a:t>
            </a:r>
          </a:p>
          <a:p>
            <a:r>
              <a:rPr lang="en-US" dirty="0"/>
              <a:t> 	104-Reading</a:t>
            </a:r>
          </a:p>
          <a:p>
            <a:r>
              <a:rPr lang="en-US" dirty="0"/>
              <a:t>	99 - Writing</a:t>
            </a:r>
          </a:p>
          <a:p>
            <a:r>
              <a:rPr lang="en-US" dirty="0"/>
              <a:t>	113-Math    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6096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Florida Gold Seal Scholars Award</a:t>
            </a:r>
          </a:p>
          <a:p>
            <a:pPr algn="ctr"/>
            <a:r>
              <a:rPr lang="en-US" sz="3200" b="1" dirty="0">
                <a:solidFill>
                  <a:schemeClr val="accent2"/>
                </a:solidFill>
              </a:rPr>
              <a:t>Vocational School/Certified Programs</a:t>
            </a:r>
          </a:p>
        </p:txBody>
      </p:sp>
    </p:spTree>
    <p:extLst>
      <p:ext uri="{BB962C8B-B14F-4D97-AF65-F5344CB8AC3E}">
        <p14:creationId xmlns:p14="http://schemas.microsoft.com/office/powerpoint/2010/main" val="8908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Categories of Scholarships </a:t>
            </a:r>
          </a:p>
          <a:p>
            <a:pPr>
              <a:buFontTx/>
              <a:buChar char="-"/>
            </a:pPr>
            <a:r>
              <a:rPr lang="en-US" dirty="0" smtClean="0"/>
              <a:t>Local</a:t>
            </a:r>
          </a:p>
          <a:p>
            <a:pPr>
              <a:buFontTx/>
              <a:buChar char="-"/>
            </a:pPr>
            <a:r>
              <a:rPr lang="en-US" dirty="0" smtClean="0"/>
              <a:t>National </a:t>
            </a:r>
          </a:p>
          <a:p>
            <a:pPr>
              <a:buFontTx/>
              <a:buChar char="-"/>
            </a:pPr>
            <a:r>
              <a:rPr lang="en-US" dirty="0" smtClean="0"/>
              <a:t>School specific</a:t>
            </a:r>
          </a:p>
          <a:p>
            <a:pPr>
              <a:buFontTx/>
              <a:buChar char="-"/>
            </a:pPr>
            <a:r>
              <a:rPr lang="en-US" dirty="0" smtClean="0"/>
              <a:t> Apps available through out year</a:t>
            </a:r>
          </a:p>
          <a:p>
            <a:r>
              <a:rPr lang="en-US" dirty="0" smtClean="0"/>
              <a:t>FAFSA (Grants/Loans)- January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r>
              <a:rPr lang="en-US" dirty="0" smtClean="0"/>
              <a:t>Hillsborough County Financial Aid Nights (November &amp; December)</a:t>
            </a:r>
          </a:p>
          <a:p>
            <a:pPr marL="109728" indent="0">
              <a:buNone/>
            </a:pPr>
            <a:r>
              <a:rPr lang="en-US" dirty="0" smtClean="0"/>
              <a:t>EDSBY SCHOLARSHIP GROUP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Scholarship &amp; Financial Aid	</a:t>
            </a:r>
            <a:endParaRPr lang="en-US" dirty="0"/>
          </a:p>
        </p:txBody>
      </p:sp>
      <p:pic>
        <p:nvPicPr>
          <p:cNvPr id="5122" name="Picture 2" descr="C:\Documents and Settings\xp\Local Settings\Temporary Internet Files\Content.IE5\VAMO61QD\MCBS01288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1" y="2286000"/>
            <a:ext cx="1254557" cy="1761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9601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6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2286000" y="2027238"/>
            <a:ext cx="8229600" cy="4525962"/>
          </a:xfrm>
        </p:spPr>
        <p:txBody>
          <a:bodyPr/>
          <a:lstStyle/>
          <a:p>
            <a:r>
              <a:rPr lang="en-US" sz="3200" b="1" dirty="0"/>
              <a:t>College GPA based on 19 academic credits</a:t>
            </a:r>
          </a:p>
          <a:p>
            <a:r>
              <a:rPr lang="en-US" sz="3200" b="1" dirty="0"/>
              <a:t>Bright Futures Program based on 16 academic credits</a:t>
            </a:r>
          </a:p>
          <a:p>
            <a:r>
              <a:rPr lang="en-US" sz="3200" b="1" dirty="0"/>
              <a:t>Each group applies their own weighting system for Honors, AP and Dual Enrollment </a:t>
            </a:r>
          </a:p>
          <a:p>
            <a:endParaRPr lang="en-US" sz="3200" b="1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915400" cy="990600"/>
          </a:xfrm>
        </p:spPr>
        <p:txBody>
          <a:bodyPr/>
          <a:lstStyle/>
          <a:p>
            <a:pPr algn="ctr"/>
            <a:r>
              <a:rPr lang="en-US" sz="4000" u="sng" dirty="0"/>
              <a:t>CALCULATE  ACADEMIC  GPA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8458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6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FAFSA.gov</a:t>
            </a:r>
          </a:p>
          <a:p>
            <a:r>
              <a:rPr lang="en-US" sz="2800" b="1" i="1" u="sng" dirty="0"/>
              <a:t>Free  </a:t>
            </a:r>
            <a:r>
              <a:rPr lang="en-US" sz="2800" dirty="0"/>
              <a:t>Application for Federal Student Aid</a:t>
            </a:r>
          </a:p>
          <a:p>
            <a:endParaRPr lang="en-US" sz="2800" dirty="0"/>
          </a:p>
          <a:p>
            <a:r>
              <a:rPr lang="en-US" sz="2800" dirty="0"/>
              <a:t>Available October 2016</a:t>
            </a:r>
          </a:p>
          <a:p>
            <a:r>
              <a:rPr lang="en-US" sz="2800" dirty="0"/>
              <a:t>Complete Taxes Early!</a:t>
            </a:r>
          </a:p>
          <a:p>
            <a:endParaRPr lang="en-US" sz="2800" dirty="0"/>
          </a:p>
          <a:p>
            <a:r>
              <a:rPr lang="en-US" sz="2800" dirty="0"/>
              <a:t>Federal Student Aid programs</a:t>
            </a:r>
          </a:p>
          <a:p>
            <a:pPr lvl="1"/>
            <a:r>
              <a:rPr lang="en-US" sz="2400" dirty="0"/>
              <a:t>www.student aid.ed.gov</a:t>
            </a:r>
          </a:p>
          <a:p>
            <a:pPr lvl="1"/>
            <a:r>
              <a:rPr lang="en-US" sz="2400" dirty="0"/>
              <a:t>1-800-4-FED-AID</a:t>
            </a:r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/>
              <a:t>FAFSA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Steps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In School</a:t>
            </a:r>
          </a:p>
          <a:p>
            <a:r>
              <a:rPr lang="en-US" dirty="0"/>
              <a:t>Stay focused on academics</a:t>
            </a:r>
          </a:p>
          <a:p>
            <a:r>
              <a:rPr lang="en-US" dirty="0"/>
              <a:t>Do not lighten your academic load for senior year</a:t>
            </a:r>
          </a:p>
          <a:p>
            <a:r>
              <a:rPr lang="en-US" dirty="0"/>
              <a:t>Meet with your school counselor</a:t>
            </a:r>
          </a:p>
          <a:p>
            <a:r>
              <a:rPr lang="en-US" dirty="0"/>
              <a:t>Stay involved in school activities</a:t>
            </a:r>
          </a:p>
          <a:p>
            <a:endParaRPr lang="en-US" dirty="0"/>
          </a:p>
          <a:p>
            <a:r>
              <a:rPr lang="en-US" b="1" dirty="0"/>
              <a:t>Standardized </a:t>
            </a:r>
            <a:r>
              <a:rPr lang="en-US" b="1" dirty="0" smtClean="0"/>
              <a:t>Testing</a:t>
            </a:r>
          </a:p>
          <a:p>
            <a:r>
              <a:rPr lang="en-US" dirty="0" smtClean="0"/>
              <a:t>Prepare for PSAT</a:t>
            </a:r>
            <a:endParaRPr lang="en-US" dirty="0"/>
          </a:p>
          <a:p>
            <a:r>
              <a:rPr lang="en-US" dirty="0"/>
              <a:t>Prepare for and register for ACT / SAT tests</a:t>
            </a:r>
          </a:p>
          <a:p>
            <a:r>
              <a:rPr lang="en-US" dirty="0"/>
              <a:t>Register for AP tests as appropriate</a:t>
            </a:r>
          </a:p>
          <a:p>
            <a:endParaRPr lang="en-US" dirty="0"/>
          </a:p>
          <a:p>
            <a:r>
              <a:rPr lang="en-US" b="1" dirty="0"/>
              <a:t>College Exploration</a:t>
            </a:r>
          </a:p>
          <a:p>
            <a:r>
              <a:rPr lang="en-US" dirty="0"/>
              <a:t>Explore colleges on the Web</a:t>
            </a:r>
          </a:p>
          <a:p>
            <a:r>
              <a:rPr lang="en-US" dirty="0"/>
              <a:t>Visit colleges if you can</a:t>
            </a:r>
          </a:p>
          <a:p>
            <a:r>
              <a:rPr lang="en-US" dirty="0"/>
              <a:t>Meet with college representatives</a:t>
            </a:r>
          </a:p>
          <a:p>
            <a:r>
              <a:rPr lang="en-US" dirty="0"/>
              <a:t>Attend college fairs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Information Should Be FREE, Yes FREE</a:t>
            </a:r>
          </a:p>
          <a:p>
            <a:endParaRPr lang="en-US"/>
          </a:p>
          <a:p>
            <a:r>
              <a:rPr lang="en-US" u="sng"/>
              <a:t>Do Not Pay</a:t>
            </a:r>
            <a:r>
              <a:rPr lang="en-US"/>
              <a:t> Any Money For Information</a:t>
            </a:r>
          </a:p>
          <a:p>
            <a:endParaRPr lang="en-US"/>
          </a:p>
          <a:p>
            <a:r>
              <a:rPr lang="en-US" sz="4800"/>
              <a:t>See Ms. Hacker first !!!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304800"/>
            <a:ext cx="8077200" cy="990600"/>
          </a:xfrm>
        </p:spPr>
        <p:txBody>
          <a:bodyPr/>
          <a:lstStyle/>
          <a:p>
            <a:r>
              <a:rPr lang="en-US" b="1"/>
              <a:t>WATCH OUT FOR SCAMS!!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676401"/>
            <a:ext cx="8229600" cy="1401763"/>
          </a:xfrm>
        </p:spPr>
        <p:txBody>
          <a:bodyPr/>
          <a:lstStyle/>
          <a:p>
            <a:pPr algn="ctr"/>
            <a:r>
              <a:rPr lang="en-US" sz="6000" dirty="0"/>
              <a:t>QUESTIONS?</a:t>
            </a:r>
          </a:p>
        </p:txBody>
      </p:sp>
      <p:pic>
        <p:nvPicPr>
          <p:cNvPr id="24582" name="Picture 6" descr="MCj040773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718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smtClean="0"/>
              <a:t>District GPA</a:t>
            </a:r>
            <a:r>
              <a:rPr lang="en-US" smtClean="0"/>
              <a:t>- Weighted cumulative GPA </a:t>
            </a:r>
          </a:p>
          <a:p>
            <a:pPr>
              <a:buNone/>
            </a:pPr>
            <a:r>
              <a:rPr lang="en-US" smtClean="0"/>
              <a:t>-including weight for honors .04, AP .08, and Dual Enrollment .08) classes</a:t>
            </a:r>
          </a:p>
          <a:p>
            <a:pPr>
              <a:buNone/>
            </a:pPr>
            <a:r>
              <a:rPr lang="en-US" smtClean="0"/>
              <a:t>-Used to determine class rank</a:t>
            </a:r>
          </a:p>
          <a:p>
            <a:r>
              <a:rPr lang="en-US" u="sng" smtClean="0"/>
              <a:t>State GPA</a:t>
            </a:r>
            <a:r>
              <a:rPr lang="en-US" smtClean="0"/>
              <a:t>- Un-weighted cumulative GPA</a:t>
            </a:r>
          </a:p>
          <a:p>
            <a:r>
              <a:rPr lang="en-US" u="sng" smtClean="0"/>
              <a:t>Bright Futures GPA</a:t>
            </a:r>
            <a:r>
              <a:rPr lang="en-US" smtClean="0"/>
              <a:t>- Recalculates using the core academic unites  ( .50 honors, AP, Dual) </a:t>
            </a:r>
          </a:p>
          <a:p>
            <a:pPr>
              <a:buNone/>
            </a:pPr>
            <a:r>
              <a:rPr lang="en-US" smtClean="0"/>
              <a:t>-best attempt at the 16 units.</a:t>
            </a:r>
          </a:p>
          <a:p>
            <a:r>
              <a:rPr lang="en-US" u="sng" smtClean="0"/>
              <a:t>College Recalculation of the GPA</a:t>
            </a:r>
            <a:r>
              <a:rPr lang="en-US" smtClean="0"/>
              <a:t>- Varies</a:t>
            </a:r>
          </a:p>
          <a:p>
            <a:pPr>
              <a:buNone/>
            </a:pPr>
            <a:r>
              <a:rPr lang="en-US" smtClean="0"/>
              <a:t>	( some give .50 honors, 1 AP and Dual)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smtClean="0"/>
              <a:t>Understanding the GPA</a:t>
            </a:r>
            <a:endParaRPr lang="en-US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6900" y="5162550"/>
            <a:ext cx="11811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Juniors and Sophomores</a:t>
            </a:r>
          </a:p>
          <a:p>
            <a:endParaRPr lang="en-US" dirty="0" smtClean="0"/>
          </a:p>
          <a:p>
            <a:r>
              <a:rPr lang="en-US" b="1" dirty="0" smtClean="0"/>
              <a:t>Mean Score – </a:t>
            </a:r>
            <a:r>
              <a:rPr lang="en-US" dirty="0" smtClean="0"/>
              <a:t>	</a:t>
            </a:r>
          </a:p>
          <a:p>
            <a:r>
              <a:rPr lang="en-US" dirty="0" smtClean="0"/>
              <a:t>Newsome	District	State 	</a:t>
            </a:r>
          </a:p>
          <a:p>
            <a:r>
              <a:rPr lang="en-US" dirty="0" smtClean="0"/>
              <a:t>1051		943		982		11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993		898		895		10</a:t>
            </a:r>
            <a:r>
              <a:rPr lang="en-US" baseline="30000" dirty="0" smtClean="0"/>
              <a:t>th</a:t>
            </a:r>
            <a:r>
              <a:rPr lang="en-US" dirty="0" smtClean="0"/>
              <a:t> grade		</a:t>
            </a:r>
          </a:p>
          <a:p>
            <a:endParaRPr lang="en-US" dirty="0" smtClean="0"/>
          </a:p>
          <a:p>
            <a:r>
              <a:rPr lang="en-US" b="1" dirty="0" smtClean="0"/>
              <a:t>Section Index Score</a:t>
            </a:r>
          </a:p>
          <a:p>
            <a:r>
              <a:rPr lang="en-US" b="1" dirty="0" smtClean="0"/>
              <a:t>Qualifying Score for 2017</a:t>
            </a:r>
            <a:endParaRPr lang="en-US" dirty="0" smtClean="0"/>
          </a:p>
          <a:p>
            <a:pPr marL="109728" indent="0" algn="ctr">
              <a:buNone/>
            </a:pPr>
            <a:r>
              <a:rPr lang="en-US" dirty="0" smtClean="0"/>
              <a:t>219			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u="sng" dirty="0"/>
              <a:t>PSAT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Scholarships &amp; Recognition (National Merit)</a:t>
            </a:r>
          </a:p>
          <a:p>
            <a:r>
              <a:rPr lang="en-US" sz="3200" dirty="0" smtClean="0"/>
              <a:t>By taking the PSAT/NMSQT, you may qualify to enter the competitions for prestigious scholarships and participate in recognition programs. (</a:t>
            </a:r>
            <a:r>
              <a:rPr lang="en-US" sz="3200" i="1" dirty="0" smtClean="0"/>
              <a:t>Selection Index</a:t>
            </a:r>
            <a:r>
              <a:rPr lang="en-US" sz="3200" dirty="0" smtClean="0"/>
              <a:t>)</a:t>
            </a:r>
          </a:p>
          <a:p>
            <a:r>
              <a:rPr lang="en-US" sz="3200" b="1" dirty="0" smtClean="0"/>
              <a:t>Personalized feedback, practice and college planning based on your PSAT/NMSQT results.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700" u="sng" dirty="0"/>
              <a:t>PSAT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81329"/>
            <a:ext cx="8229600" cy="2709672"/>
          </a:xfrm>
        </p:spPr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/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Khan Academy</a:t>
            </a:r>
            <a:endParaRPr lang="en-US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219200"/>
            <a:ext cx="57912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102291"/>
          </a:xfrm>
        </p:spPr>
        <p:txBody>
          <a:bodyPr>
            <a:normAutofit/>
          </a:bodyPr>
          <a:lstStyle/>
          <a:p>
            <a:r>
              <a:rPr lang="en-US" dirty="0" smtClean="0"/>
              <a:t>Who:      All Juniors</a:t>
            </a:r>
          </a:p>
          <a:p>
            <a:r>
              <a:rPr lang="en-US" dirty="0" smtClean="0"/>
              <a:t>Where:  	During school on March 7, 2018</a:t>
            </a:r>
          </a:p>
          <a:p>
            <a:r>
              <a:rPr lang="en-US" dirty="0" smtClean="0"/>
              <a:t>When: 	Normal school hours (start 7:30 am)</a:t>
            </a:r>
          </a:p>
          <a:p>
            <a:endParaRPr lang="en-US" dirty="0"/>
          </a:p>
          <a:p>
            <a:r>
              <a:rPr lang="en-US" sz="2400" dirty="0"/>
              <a:t>Students will receive information in homerooms</a:t>
            </a:r>
          </a:p>
          <a:p>
            <a:r>
              <a:rPr lang="en-US" sz="2400" dirty="0"/>
              <a:t>Students must create a College Board account at Collegeboard.com.  </a:t>
            </a:r>
            <a:r>
              <a:rPr lang="en-US" sz="2400" b="1" u="sng" dirty="0"/>
              <a:t>If  you have an account do not make another! </a:t>
            </a:r>
          </a:p>
          <a:p>
            <a:r>
              <a:rPr lang="en-US" dirty="0" smtClean="0"/>
              <a:t>District will bulk register students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6002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FREE SAT  </a:t>
            </a:r>
            <a:br>
              <a:rPr lang="en-US" sz="5400" dirty="0"/>
            </a:br>
            <a:r>
              <a:rPr lang="en-US" sz="5400" dirty="0"/>
              <a:t> March </a:t>
            </a:r>
            <a:r>
              <a:rPr lang="en-US" sz="5400" dirty="0" smtClean="0"/>
              <a:t>7, 2018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883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2205</TotalTime>
  <Words>1009</Words>
  <Application>Microsoft Office PowerPoint</Application>
  <PresentationFormat>Widescreen</PresentationFormat>
  <Paragraphs>293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Algerian</vt:lpstr>
      <vt:lpstr>Arial Black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Acrobat Document</vt:lpstr>
      <vt:lpstr>COLLEGE INFORMATION NIGHT</vt:lpstr>
      <vt:lpstr>Edsby</vt:lpstr>
      <vt:lpstr>Remind </vt:lpstr>
      <vt:lpstr>CALCULATE  ACADEMIC  GPA</vt:lpstr>
      <vt:lpstr>Understanding the GPA</vt:lpstr>
      <vt:lpstr>PSAT INFORMATION</vt:lpstr>
      <vt:lpstr>PSAT </vt:lpstr>
      <vt:lpstr>Khan Academy</vt:lpstr>
      <vt:lpstr>FREE SAT    March 7, 2018</vt:lpstr>
      <vt:lpstr>REGISTER FOR THE SAT/ACT</vt:lpstr>
      <vt:lpstr>Programming</vt:lpstr>
      <vt:lpstr>Advance Placement vs Dual Enrollment</vt:lpstr>
      <vt:lpstr>PowerPoint Presentation</vt:lpstr>
      <vt:lpstr>College Search Tools </vt:lpstr>
      <vt:lpstr>Floridashines.org</vt:lpstr>
      <vt:lpstr>BigFuture</vt:lpstr>
      <vt:lpstr>NACAC National College Fairs</vt:lpstr>
      <vt:lpstr>COLLEGE OPTIONS </vt:lpstr>
      <vt:lpstr>FSU Seminole Program</vt:lpstr>
      <vt:lpstr>University of Florida PaCE Program</vt:lpstr>
      <vt:lpstr>UF Innovation Academy</vt:lpstr>
      <vt:lpstr>PowerPoint Presentation</vt:lpstr>
      <vt:lpstr>PowerPoint Presentation</vt:lpstr>
      <vt:lpstr>Recommendations- Brag Sheet</vt:lpstr>
      <vt:lpstr>Student Essay Writing</vt:lpstr>
      <vt:lpstr>VISIT SCHOOLS </vt:lpstr>
      <vt:lpstr>Community Service Guidelines</vt:lpstr>
      <vt:lpstr> Social Issues </vt:lpstr>
      <vt:lpstr>Record of Community Service Hours</vt:lpstr>
      <vt:lpstr>Bright Futures Scholarship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Scholarship &amp; Financial Aid </vt:lpstr>
      <vt:lpstr>PowerPoint Presentation</vt:lpstr>
      <vt:lpstr>PowerPoint Presentation</vt:lpstr>
      <vt:lpstr>FAFSA</vt:lpstr>
      <vt:lpstr>Next Steps </vt:lpstr>
      <vt:lpstr>WATCH OUT FOR SCAMS!!</vt:lpstr>
      <vt:lpstr>QUESTIONS?</vt:lpstr>
    </vt:vector>
  </TitlesOfParts>
  <Company>Hillsborough County Public Schools, 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CSS</dc:creator>
  <cp:lastModifiedBy>Linda Hacker</cp:lastModifiedBy>
  <cp:revision>156</cp:revision>
  <cp:lastPrinted>2016-01-27T16:10:34Z</cp:lastPrinted>
  <dcterms:created xsi:type="dcterms:W3CDTF">2011-01-27T17:48:15Z</dcterms:created>
  <dcterms:modified xsi:type="dcterms:W3CDTF">2018-01-31T15:02:51Z</dcterms:modified>
</cp:coreProperties>
</file>